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9" r:id="rId6"/>
    <p:sldId id="263" r:id="rId7"/>
    <p:sldId id="262" r:id="rId8"/>
    <p:sldId id="258" r:id="rId9"/>
    <p:sldId id="264" r:id="rId10"/>
    <p:sldId id="267" r:id="rId11"/>
    <p:sldId id="268" r:id="rId12"/>
    <p:sldId id="269" r:id="rId13"/>
    <p:sldId id="270" r:id="rId14"/>
    <p:sldId id="266" r:id="rId15"/>
    <p:sldId id="271" r:id="rId16"/>
    <p:sldId id="272" r:id="rId17"/>
    <p:sldId id="273" r:id="rId18"/>
    <p:sldId id="274" r:id="rId19"/>
    <p:sldId id="26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4660"/>
  </p:normalViewPr>
  <p:slideViewPr>
    <p:cSldViewPr snapToGrid="0">
      <p:cViewPr varScale="1">
        <p:scale>
          <a:sx n="68" d="100"/>
          <a:sy n="68" d="100"/>
        </p:scale>
        <p:origin x="4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2643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324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180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615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836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7622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5290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1034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196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874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194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65743-B209-4C8E-89B2-B76E98E3250D}" type="datetimeFigureOut">
              <a:rPr lang="en-CA" smtClean="0"/>
              <a:t>2016-09-22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5C78E-614C-414A-8BDB-B1699B0E34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059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90858"/>
          </a:xfrm>
        </p:spPr>
        <p:txBody>
          <a:bodyPr>
            <a:normAutofit/>
          </a:bodyPr>
          <a:lstStyle/>
          <a:p>
            <a:r>
              <a:rPr lang="en-CA" sz="5300" dirty="0" smtClean="0"/>
              <a:t>Louis </a:t>
            </a:r>
            <a:r>
              <a:rPr lang="en-CA" sz="5300" dirty="0"/>
              <a:t>Pasteur </a:t>
            </a:r>
            <a:r>
              <a:rPr lang="en-CA" sz="5300" dirty="0" smtClean="0"/>
              <a:t>(1822-1885)</a:t>
            </a:r>
            <a:br>
              <a:rPr lang="en-CA" sz="5300" dirty="0" smtClean="0"/>
            </a:br>
            <a:r>
              <a:rPr lang="en-CA" dirty="0" smtClean="0"/>
              <a:t>“LE LOUIS”</a:t>
            </a:r>
            <a:br>
              <a:rPr lang="en-CA" dirty="0" smtClean="0"/>
            </a:br>
            <a:r>
              <a:rPr lang="en-CA" sz="5300" dirty="0" smtClean="0"/>
              <a:t>Unit 1.5</a:t>
            </a:r>
            <a:endParaRPr lang="en-CA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sz="4400" dirty="0" smtClean="0"/>
              <a:t>Application: evidence from Louis Pasteur’s experiments that spontaneous generation of cells and organisms does not NOW occur on earth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1026" name="Picture 2" descr="http://img.timeinc.net/time/2007/inventors_2007/paste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306" y="4803487"/>
            <a:ext cx="2597250" cy="169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os.iacpublishinglabs.com/question/aq/700px-394px/did-louis-pasteur-discover_18d81ef5cece0e78.jpg?domain=cx.aos.ask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296" y="4803487"/>
            <a:ext cx="3170475" cy="178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43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200" dirty="0" smtClean="0"/>
              <a:t>IN this exchange the eukaryote helped the bacteria by providing protection and carbon compounds. After changing the bacteria became an ATP specialist</a:t>
            </a:r>
            <a:endParaRPr lang="en-C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Evidence for mitochondria as evolved bacteria </a:t>
            </a:r>
            <a:endParaRPr lang="en-CA" dirty="0"/>
          </a:p>
          <a:p>
            <a:r>
              <a:rPr lang="en-CA" dirty="0" smtClean="0"/>
              <a:t>Size, about that of bacteria</a:t>
            </a:r>
          </a:p>
          <a:p>
            <a:r>
              <a:rPr lang="en-CA" dirty="0" smtClean="0"/>
              <a:t>Division? BF</a:t>
            </a:r>
          </a:p>
          <a:p>
            <a:r>
              <a:rPr lang="en-CA" dirty="0" smtClean="0"/>
              <a:t>Divide independently? yes</a:t>
            </a:r>
          </a:p>
          <a:p>
            <a:r>
              <a:rPr lang="en-CA" dirty="0" smtClean="0"/>
              <a:t>Have their own ribosomes? 70s</a:t>
            </a:r>
          </a:p>
          <a:p>
            <a:r>
              <a:rPr lang="en-CA" dirty="0" smtClean="0"/>
              <a:t>Have their own DNA which resembles the DNA of prokaryotic more than that of the eukaryotic?</a:t>
            </a:r>
          </a:p>
          <a:p>
            <a:r>
              <a:rPr lang="en-CA" dirty="0" smtClean="0"/>
              <a:t>Have 2 membranes on exterior, consistent with engulfing?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55455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More evidence for endosymbiosis: chloroplasts in plant cells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err="1" smtClean="0"/>
              <a:t>Protist</a:t>
            </a:r>
            <a:r>
              <a:rPr lang="en-CA" dirty="0" smtClean="0"/>
              <a:t> called </a:t>
            </a:r>
            <a:r>
              <a:rPr lang="en-CA" dirty="0" err="1" smtClean="0"/>
              <a:t>Hatena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Normally ingests organic matter as a consumer to meet nutritional requirements</a:t>
            </a:r>
          </a:p>
          <a:p>
            <a:endParaRPr lang="en-CA" dirty="0"/>
          </a:p>
          <a:p>
            <a:r>
              <a:rPr lang="en-CA" dirty="0" smtClean="0"/>
              <a:t>However, when it has the opportunity it ingests algae, it switches to using the algae to create energy by photosynthesis, the 2 organisms thrive as one symbiotically</a:t>
            </a:r>
          </a:p>
          <a:p>
            <a:endParaRPr lang="en-CA" dirty="0" smtClean="0"/>
          </a:p>
        </p:txBody>
      </p:sp>
      <p:pic>
        <p:nvPicPr>
          <p:cNvPr id="1026" name="Picture 2" descr="http://blogs.scientificamerican.com/lab-rat/files/2012/01/symbiont-tw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2139156"/>
            <a:ext cx="4000500" cy="372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790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More: elysia chlorotica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Slug</a:t>
            </a:r>
          </a:p>
          <a:p>
            <a:r>
              <a:rPr lang="en-CA" dirty="0" smtClean="0"/>
              <a:t>Juvenile brown mobile stage it behaves as a consume   r taking nutrients from its environment</a:t>
            </a:r>
          </a:p>
          <a:p>
            <a:r>
              <a:rPr lang="en-CA" dirty="0" smtClean="0"/>
              <a:t>If it comes into contact with green algae and consumes it, it incorporates the algae in its digestive and becomes a green sedentary adult slug</a:t>
            </a:r>
          </a:p>
          <a:p>
            <a:endParaRPr lang="en-CA" dirty="0"/>
          </a:p>
        </p:txBody>
      </p:sp>
      <p:pic>
        <p:nvPicPr>
          <p:cNvPr id="2050" name="Picture 2" descr="https://i.ytimg.com/vi/aIyaxgBkToU/hqdefaul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379" y="365125"/>
            <a:ext cx="3875997" cy="290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4.bp.blogspot.com/-4dO2lq-JLTA/T4WPWEpaXcI/AAAAAAAAF0w/w890smgaixQ/s1600/00+Elysia+chlorotica+mitad+animal+mital+plan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42" y="3441143"/>
            <a:ext cx="4114673" cy="273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672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Further evidence: DNA Barcoding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A" dirty="0" smtClean="0"/>
              <a:t>The mitochondrial DNA is used why?</a:t>
            </a:r>
          </a:p>
          <a:p>
            <a:endParaRPr lang="en-CA" dirty="0"/>
          </a:p>
          <a:p>
            <a:r>
              <a:rPr lang="en-CA" dirty="0" smtClean="0"/>
              <a:t>In plants the DNA of chloroplasts are used, why?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29159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PBL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The </a:t>
            </a:r>
            <a:r>
              <a:rPr lang="en-CA" dirty="0"/>
              <a:t>fluid-mosaic model </a:t>
            </a:r>
            <a:r>
              <a:rPr lang="en-CA" dirty="0" smtClean="0"/>
              <a:t>(PBL) was </a:t>
            </a:r>
            <a:r>
              <a:rPr lang="en-CA" dirty="0"/>
              <a:t>not the </a:t>
            </a:r>
            <a:r>
              <a:rPr lang="en-CA" dirty="0" smtClean="0"/>
              <a:t>first accepted model to </a:t>
            </a:r>
            <a:r>
              <a:rPr lang="en-CA" dirty="0"/>
              <a:t>describe membrane </a:t>
            </a:r>
            <a:r>
              <a:rPr lang="en-CA" dirty="0" smtClean="0"/>
              <a:t>structure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The first model </a:t>
            </a:r>
            <a:r>
              <a:rPr lang="en-CA" dirty="0" smtClean="0"/>
              <a:t>to </a:t>
            </a:r>
            <a:r>
              <a:rPr lang="en-CA" dirty="0"/>
              <a:t>describe the position of proteins within the bilayer was proposed by Hugh </a:t>
            </a:r>
            <a:r>
              <a:rPr lang="en-CA" dirty="0" err="1"/>
              <a:t>Davson</a:t>
            </a:r>
            <a:r>
              <a:rPr lang="en-CA" dirty="0"/>
              <a:t> and James </a:t>
            </a:r>
            <a:r>
              <a:rPr lang="en-CA" dirty="0" err="1"/>
              <a:t>Danielli</a:t>
            </a:r>
            <a:r>
              <a:rPr lang="en-CA" dirty="0"/>
              <a:t> in </a:t>
            </a:r>
            <a:r>
              <a:rPr lang="en-CA" dirty="0" smtClean="0"/>
              <a:t>1935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1026" name="Picture 2" descr="membrane 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511" y="4206621"/>
            <a:ext cx="71628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172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DD proposed a “lipid-protein” sandwich model </a:t>
            </a:r>
            <a:r>
              <a:rPr lang="en-CA" dirty="0"/>
              <a:t>whereby two layers of protein </a:t>
            </a:r>
            <a:r>
              <a:rPr lang="en-CA" dirty="0" smtClean="0"/>
              <a:t>surrounded a </a:t>
            </a:r>
            <a:r>
              <a:rPr lang="en-CA" dirty="0"/>
              <a:t>central phospholipid </a:t>
            </a:r>
            <a:r>
              <a:rPr lang="en-CA" dirty="0" smtClean="0"/>
              <a:t>bilayer</a:t>
            </a:r>
          </a:p>
          <a:p>
            <a:r>
              <a:rPr lang="en-CA" dirty="0" smtClean="0"/>
              <a:t>2 layers were </a:t>
            </a:r>
            <a:r>
              <a:rPr lang="en-CA" dirty="0"/>
              <a:t>identified (wrongly) as </a:t>
            </a:r>
            <a:r>
              <a:rPr lang="en-CA" dirty="0" smtClean="0"/>
              <a:t>being two </a:t>
            </a:r>
            <a:r>
              <a:rPr lang="en-CA" dirty="0"/>
              <a:t>protein </a:t>
            </a:r>
            <a:r>
              <a:rPr lang="en-CA" dirty="0" smtClean="0"/>
              <a:t>layers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4" name="Picture 2" descr="membrane 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350" y="3506915"/>
            <a:ext cx="8401155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87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Evidence that lead to the singer-</a:t>
            </a:r>
            <a:r>
              <a:rPr lang="en-CA" dirty="0" err="1" smtClean="0"/>
              <a:t>nicholson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There were a number of problems with the </a:t>
            </a:r>
            <a:r>
              <a:rPr lang="en-CA" dirty="0" err="1"/>
              <a:t>lipo</a:t>
            </a:r>
            <a:r>
              <a:rPr lang="en-CA" dirty="0"/>
              <a:t>-protein sandwich model proposed by </a:t>
            </a:r>
            <a:r>
              <a:rPr lang="en-CA" dirty="0" smtClean="0"/>
              <a:t>DD</a:t>
            </a:r>
          </a:p>
          <a:p>
            <a:r>
              <a:rPr lang="en-CA" dirty="0" smtClean="0"/>
              <a:t>Not all membranes are identical or symmetrical, as the DD implied</a:t>
            </a:r>
          </a:p>
          <a:p>
            <a:r>
              <a:rPr lang="en-CA" dirty="0" smtClean="0"/>
              <a:t>Membranes with different functions have different structure, can be seen with microscope</a:t>
            </a:r>
          </a:p>
          <a:p>
            <a:r>
              <a:rPr lang="en-CA" dirty="0" smtClean="0"/>
              <a:t>A protein layer is not likely because it would be mostly non polar and </a:t>
            </a:r>
            <a:r>
              <a:rPr lang="en-CA" dirty="0"/>
              <a:t>would not be able to form a uniform and continuous layer around the outer surface of a </a:t>
            </a:r>
            <a:r>
              <a:rPr lang="en-CA" dirty="0" smtClean="0"/>
              <a:t>membrane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07082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rial" panose="020B0604020202020204" pitchFamily="34" charset="0"/>
              </a:rPr>
              <a:t>Falsification Evidence</a:t>
            </a:r>
            <a:r>
              <a:rPr lang="en-CA" b="1" dirty="0" smtClean="0">
                <a:latin typeface="Arial" panose="020B0604020202020204" pitchFamily="34" charset="0"/>
              </a:rPr>
              <a:t>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CA" dirty="0" smtClean="0">
                <a:latin typeface="Arial" panose="020B0604020202020204" pitchFamily="34" charset="0"/>
              </a:rPr>
              <a:t>Membrane </a:t>
            </a:r>
            <a:r>
              <a:rPr lang="en-CA" dirty="0">
                <a:latin typeface="Arial" panose="020B0604020202020204" pitchFamily="34" charset="0"/>
              </a:rPr>
              <a:t>proteins were discovered to be </a:t>
            </a:r>
            <a:r>
              <a:rPr lang="en-CA" i="1" dirty="0">
                <a:latin typeface="Arial" panose="020B0604020202020204" pitchFamily="34" charset="0"/>
              </a:rPr>
              <a:t>insoluble</a:t>
            </a:r>
            <a:r>
              <a:rPr lang="en-CA" dirty="0">
                <a:latin typeface="Arial" panose="020B0604020202020204" pitchFamily="34" charset="0"/>
              </a:rPr>
              <a:t> in water (indicating </a:t>
            </a:r>
            <a:r>
              <a:rPr lang="en-CA" u="sng" dirty="0">
                <a:latin typeface="Arial" panose="020B0604020202020204" pitchFamily="34" charset="0"/>
              </a:rPr>
              <a:t>hydrophobic</a:t>
            </a:r>
            <a:r>
              <a:rPr lang="en-CA" dirty="0">
                <a:latin typeface="Arial" panose="020B0604020202020204" pitchFamily="34" charset="0"/>
              </a:rPr>
              <a:t> surfaces) and </a:t>
            </a:r>
            <a:r>
              <a:rPr lang="en-CA" i="1" dirty="0">
                <a:latin typeface="Arial" panose="020B0604020202020204" pitchFamily="34" charset="0"/>
              </a:rPr>
              <a:t>varied in </a:t>
            </a:r>
            <a:r>
              <a:rPr lang="en-CA" i="1" dirty="0" smtClean="0">
                <a:latin typeface="Arial" panose="020B0604020202020204" pitchFamily="34" charset="0"/>
              </a:rPr>
              <a:t>size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>
                <a:latin typeface="Arial" panose="020B0604020202020204" pitchFamily="34" charset="0"/>
              </a:rPr>
              <a:t>Such proteins would not be able to form a uniform and continuous layer around the outer surface of a </a:t>
            </a:r>
            <a:r>
              <a:rPr lang="en-CA" dirty="0" smtClean="0">
                <a:latin typeface="Arial" panose="020B0604020202020204" pitchFamily="34" charset="0"/>
              </a:rPr>
              <a:t>membrane</a:t>
            </a:r>
          </a:p>
          <a:p>
            <a:endParaRPr lang="en-CA" dirty="0" smtClean="0"/>
          </a:p>
          <a:p>
            <a:pPr marL="0" indent="0">
              <a:buNone/>
            </a:pPr>
            <a:r>
              <a:rPr lang="en-CA" dirty="0" smtClean="0">
                <a:latin typeface="Arial" panose="020B0604020202020204" pitchFamily="34" charset="0"/>
              </a:rPr>
              <a:t>Fluorescent </a:t>
            </a:r>
            <a:r>
              <a:rPr lang="en-CA" dirty="0">
                <a:latin typeface="Arial" panose="020B0604020202020204" pitchFamily="34" charset="0"/>
              </a:rPr>
              <a:t>antibody tagging of membrane proteins showed they were </a:t>
            </a:r>
            <a:r>
              <a:rPr lang="en-CA" i="1" dirty="0">
                <a:latin typeface="Arial" panose="020B0604020202020204" pitchFamily="34" charset="0"/>
              </a:rPr>
              <a:t>mobile</a:t>
            </a:r>
            <a:r>
              <a:rPr lang="en-CA" dirty="0">
                <a:latin typeface="Arial" panose="020B0604020202020204" pitchFamily="34" charset="0"/>
              </a:rPr>
              <a:t> and not fixed in place</a:t>
            </a:r>
            <a:endParaRPr lang="en-CA" dirty="0"/>
          </a:p>
          <a:p>
            <a:r>
              <a:rPr lang="en-CA" dirty="0">
                <a:latin typeface="Arial" panose="020B0604020202020204" pitchFamily="34" charset="0"/>
              </a:rPr>
              <a:t>Membrane proteins from two different cells were tagged with red and green fluorescent markers respectively</a:t>
            </a:r>
            <a:endParaRPr lang="en-CA" dirty="0"/>
          </a:p>
          <a:p>
            <a:r>
              <a:rPr lang="en-CA" dirty="0">
                <a:latin typeface="Arial" panose="020B0604020202020204" pitchFamily="34" charset="0"/>
              </a:rPr>
              <a:t>When the two cells were fused, the markers became mixed throughout the membrane of the fused cell</a:t>
            </a:r>
            <a:endParaRPr lang="en-CA" dirty="0"/>
          </a:p>
          <a:p>
            <a:r>
              <a:rPr lang="en-CA" dirty="0">
                <a:latin typeface="Arial" panose="020B0604020202020204" pitchFamily="34" charset="0"/>
              </a:rPr>
              <a:t>This demonstrated that the membrane proteins could move and did not form a static layer (as per </a:t>
            </a:r>
            <a:r>
              <a:rPr lang="en-CA" dirty="0" err="1">
                <a:latin typeface="Arial" panose="020B0604020202020204" pitchFamily="34" charset="0"/>
              </a:rPr>
              <a:t>Davson-Danielli</a:t>
            </a:r>
            <a:r>
              <a:rPr lang="en-CA" dirty="0">
                <a:latin typeface="Arial" panose="020B0604020202020204" pitchFamily="34" charset="0"/>
              </a:rPr>
              <a:t>)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00368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o why no DD?</a:t>
            </a:r>
            <a:endParaRPr lang="en-CA" dirty="0"/>
          </a:p>
        </p:txBody>
      </p:sp>
      <p:pic>
        <p:nvPicPr>
          <p:cNvPr id="2050" name="Picture 2" descr="membrane model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2501106"/>
            <a:ext cx="73914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385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Osmolality lab</a:t>
            </a:r>
            <a:r>
              <a:rPr lang="en-CA" smtClean="0"/>
              <a:t>: Plasmolysis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/>
              <a:t>Plasmolysis</a:t>
            </a:r>
            <a:r>
              <a:rPr lang="en-CA" dirty="0"/>
              <a:t> is the process in which </a:t>
            </a:r>
            <a:r>
              <a:rPr lang="en-CA" b="1" dirty="0"/>
              <a:t>cells</a:t>
            </a:r>
            <a:r>
              <a:rPr lang="en-CA" dirty="0"/>
              <a:t> lose water in a hypertonic solution. The reverse process, cytolysis, can occur if the </a:t>
            </a:r>
            <a:r>
              <a:rPr lang="en-CA" b="1" dirty="0"/>
              <a:t>cell</a:t>
            </a:r>
            <a:r>
              <a:rPr lang="en-CA" dirty="0"/>
              <a:t> is in a hypotonic solution resulting in a lower external osmotic pressure and a net flow of water into the </a:t>
            </a:r>
            <a:r>
              <a:rPr lang="en-CA" b="1" dirty="0"/>
              <a:t>cell</a:t>
            </a:r>
            <a:r>
              <a:rPr lang="en-CA" dirty="0"/>
              <a:t>.</a:t>
            </a:r>
          </a:p>
          <a:p>
            <a:endParaRPr lang="en-CA" dirty="0"/>
          </a:p>
        </p:txBody>
      </p:sp>
      <p:pic>
        <p:nvPicPr>
          <p:cNvPr id="1026" name="Picture 2" descr="http://img1.mnimgs.com/img/shared/discuss_editlive/4139900/2012_12_24_10_40_27/image9641877567663577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710" y="3653663"/>
            <a:ext cx="5074793" cy="257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313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a theory?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9142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a theory?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Statement to represent a well-substantiated explanation of a natural phenomenon that incorporates tested hypothesis and laws.</a:t>
            </a:r>
          </a:p>
          <a:p>
            <a:endParaRPr lang="en-CA" dirty="0"/>
          </a:p>
          <a:p>
            <a:r>
              <a:rPr lang="en-CA" dirty="0" smtClean="0"/>
              <a:t>What theory have we looked at recently?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2582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Louis Pasteur: evidence for our cell theory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280" t="54046" r="52406" b="11004"/>
          <a:stretch/>
        </p:blipFill>
        <p:spPr>
          <a:xfrm>
            <a:off x="2160815" y="2146434"/>
            <a:ext cx="7342487" cy="35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62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Louis Pasteur: evidence for our cell theory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 all organisms are composed of one or more cells</a:t>
            </a:r>
          </a:p>
          <a:p>
            <a:r>
              <a:rPr lang="en-CA" dirty="0" smtClean="0"/>
              <a:t>Cells are the smallest unit of life</a:t>
            </a:r>
          </a:p>
          <a:p>
            <a:r>
              <a:rPr lang="en-CA" dirty="0" smtClean="0"/>
              <a:t>Cells come from pre-existing cells</a:t>
            </a:r>
          </a:p>
          <a:p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738772"/>
            <a:ext cx="5181600" cy="252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5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a theory?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Statement to represent a well-substantiated explanation of a natural phenomenon that incorporates tested hypothesis and laws.</a:t>
            </a:r>
          </a:p>
          <a:p>
            <a:endParaRPr lang="en-CA" dirty="0"/>
          </a:p>
          <a:p>
            <a:r>
              <a:rPr lang="en-CA" dirty="0" smtClean="0"/>
              <a:t>Can there be exceptions to the rules?</a:t>
            </a:r>
          </a:p>
          <a:p>
            <a:r>
              <a:rPr lang="en-CA" dirty="0" smtClean="0"/>
              <a:t>Are there exceptions to our cell theory?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345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Exceptions to current cell theory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562" t="50507" r="9976" b="9455"/>
          <a:stretch/>
        </p:blipFill>
        <p:spPr>
          <a:xfrm>
            <a:off x="1147005" y="1771049"/>
            <a:ext cx="9290018" cy="33495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03140" y="5024387"/>
            <a:ext cx="2415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cells always function as </a:t>
            </a:r>
            <a:endParaRPr lang="en-CA" dirty="0" smtClean="0"/>
          </a:p>
          <a:p>
            <a:r>
              <a:rPr lang="en-CA" dirty="0" smtClean="0"/>
              <a:t>autonomous </a:t>
            </a:r>
            <a:r>
              <a:rPr lang="en-CA" dirty="0"/>
              <a:t>units</a:t>
            </a:r>
          </a:p>
        </p:txBody>
      </p:sp>
      <p:sp>
        <p:nvSpPr>
          <p:cNvPr id="9" name="Rectangle 8"/>
          <p:cNvSpPr/>
          <p:nvPr/>
        </p:nvSpPr>
        <p:spPr>
          <a:xfrm>
            <a:off x="4651516" y="5024387"/>
            <a:ext cx="26829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>
                <a:effectLst/>
                <a:latin typeface="Arial" panose="020B0604020202020204" pitchFamily="34" charset="0"/>
              </a:rPr>
              <a:t>living structures are composed of discrete cells</a:t>
            </a:r>
            <a:endParaRPr lang="en-CA" dirty="0"/>
          </a:p>
        </p:txBody>
      </p:sp>
      <p:sp>
        <p:nvSpPr>
          <p:cNvPr id="10" name="Rectangle 9"/>
          <p:cNvSpPr/>
          <p:nvPr/>
        </p:nvSpPr>
        <p:spPr>
          <a:xfrm>
            <a:off x="7532600" y="4934014"/>
            <a:ext cx="286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>
                <a:effectLst/>
                <a:latin typeface="Arial" panose="020B0604020202020204" pitchFamily="34" charset="0"/>
              </a:rPr>
              <a:t>larger organisms are always made of many microscopic cells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8813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Grandest exception: Where did the first cells come from?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Of course not known at this point</a:t>
            </a:r>
            <a:endParaRPr lang="en-CA" dirty="0"/>
          </a:p>
          <a:p>
            <a:r>
              <a:rPr lang="en-CA" dirty="0" smtClean="0"/>
              <a:t>To start to form an understanding we look at how cells could progress from a simple non compartmentalized prokaryote to a complex highly compartmentalized eukaryote. </a:t>
            </a:r>
          </a:p>
          <a:p>
            <a:endParaRPr lang="en-CA" dirty="0"/>
          </a:p>
          <a:p>
            <a:pPr lvl="1"/>
            <a:r>
              <a:rPr lang="en-CA" dirty="0" smtClean="0"/>
              <a:t>ENDOSYMBIOTIC THEORY</a:t>
            </a:r>
          </a:p>
          <a:p>
            <a:pPr lvl="1"/>
            <a:r>
              <a:rPr lang="en-CA" dirty="0" err="1" smtClean="0"/>
              <a:t>Margulis</a:t>
            </a:r>
            <a:r>
              <a:rPr lang="en-CA" dirty="0" smtClean="0"/>
              <a:t>, 1981</a:t>
            </a:r>
          </a:p>
          <a:p>
            <a:pPr lvl="1"/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162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2B, P</a:t>
            </a:r>
            <a:r>
              <a:rPr lang="en-CA" dirty="0" smtClean="0">
                <a:sym typeface="Wingdings" panose="05000000000000000000" pitchFamily="2" charset="2"/>
              </a:rPr>
              <a:t>E, ?, E &lt; P, E no &lt;P, E L P, P ∆, EP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Heart 3"/>
          <p:cNvSpPr/>
          <p:nvPr/>
        </p:nvSpPr>
        <p:spPr>
          <a:xfrm>
            <a:off x="9692640" y="683395"/>
            <a:ext cx="365760" cy="58714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912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746</Words>
  <Application>Microsoft Office PowerPoint</Application>
  <PresentationFormat>Widescreen</PresentationFormat>
  <Paragraphs>76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Louis Pasteur (1822-1885) “LE LOUIS” Unit 1.5</vt:lpstr>
      <vt:lpstr>What is a theory? </vt:lpstr>
      <vt:lpstr>What is a theory?</vt:lpstr>
      <vt:lpstr>Louis Pasteur: evidence for our cell theory</vt:lpstr>
      <vt:lpstr>Louis Pasteur: evidence for our cell theory</vt:lpstr>
      <vt:lpstr>What is a theory?</vt:lpstr>
      <vt:lpstr>Exceptions to current cell theory</vt:lpstr>
      <vt:lpstr>Grandest exception: Where did the first cells come from?</vt:lpstr>
      <vt:lpstr>2B, PE, ?, E &lt; P, E no &lt;P, E L P, P ∆, EP</vt:lpstr>
      <vt:lpstr>IN this exchange the eukaryote helped the bacteria by providing protection and carbon compounds. After changing the bacteria became an ATP specialist</vt:lpstr>
      <vt:lpstr>More evidence for endosymbiosis: chloroplasts in plant cells</vt:lpstr>
      <vt:lpstr>More: elysia chlorotica</vt:lpstr>
      <vt:lpstr>Further evidence: DNA Barcoding</vt:lpstr>
      <vt:lpstr>The PBL</vt:lpstr>
      <vt:lpstr>PowerPoint Presentation</vt:lpstr>
      <vt:lpstr>Evidence that lead to the singer-nicholson</vt:lpstr>
      <vt:lpstr>Falsification Evidence:</vt:lpstr>
      <vt:lpstr>Why o why no DD?</vt:lpstr>
      <vt:lpstr>Osmolality lab: Plasmolysis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Louis</dc:title>
  <dc:creator>Sean</dc:creator>
  <cp:lastModifiedBy>Sean</cp:lastModifiedBy>
  <cp:revision>19</cp:revision>
  <dcterms:created xsi:type="dcterms:W3CDTF">2016-09-15T18:44:28Z</dcterms:created>
  <dcterms:modified xsi:type="dcterms:W3CDTF">2016-09-22T21:26:46Z</dcterms:modified>
</cp:coreProperties>
</file>